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Inter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B37B04-B558-4BDE-AFCB-3175E0CF644C}" v="4" dt="2026-02-05T16:14:52.8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it Mishra" userId="9b559d5ede788cca" providerId="LiveId" clId="{84DFBEC8-9AB1-474B-8ADD-045F733CD80A}"/>
    <pc:docChg chg="modSld">
      <pc:chgData name="Sumit Mishra" userId="9b559d5ede788cca" providerId="LiveId" clId="{84DFBEC8-9AB1-474B-8ADD-045F733CD80A}" dt="2026-02-05T16:16:21.051" v="11" actId="14100"/>
      <pc:docMkLst>
        <pc:docMk/>
      </pc:docMkLst>
      <pc:sldChg chg="addSp modSp mod">
        <pc:chgData name="Sumit Mishra" userId="9b559d5ede788cca" providerId="LiveId" clId="{84DFBEC8-9AB1-474B-8ADD-045F733CD80A}" dt="2026-02-05T16:13:57.253" v="2" actId="207"/>
        <pc:sldMkLst>
          <pc:docMk/>
          <pc:sldMk cId="0" sldId="258"/>
        </pc:sldMkLst>
        <pc:spChg chg="add mod">
          <ac:chgData name="Sumit Mishra" userId="9b559d5ede788cca" providerId="LiveId" clId="{84DFBEC8-9AB1-474B-8ADD-045F733CD80A}" dt="2026-02-05T16:13:57.253" v="2" actId="207"/>
          <ac:spMkLst>
            <pc:docMk/>
            <pc:sldMk cId="0" sldId="258"/>
            <ac:spMk id="20" creationId="{D0B45E48-BA20-66CA-CE31-AA05D7670FFF}"/>
          </ac:spMkLst>
        </pc:spChg>
      </pc:sldChg>
      <pc:sldChg chg="addSp modSp mod">
        <pc:chgData name="Sumit Mishra" userId="9b559d5ede788cca" providerId="LiveId" clId="{84DFBEC8-9AB1-474B-8ADD-045F733CD80A}" dt="2026-02-05T16:16:21.051" v="11" actId="14100"/>
        <pc:sldMkLst>
          <pc:docMk/>
          <pc:sldMk cId="0" sldId="259"/>
        </pc:sldMkLst>
        <pc:spChg chg="mod">
          <ac:chgData name="Sumit Mishra" userId="9b559d5ede788cca" providerId="LiveId" clId="{84DFBEC8-9AB1-474B-8ADD-045F733CD80A}" dt="2026-02-05T16:16:21.051" v="11" actId="14100"/>
          <ac:spMkLst>
            <pc:docMk/>
            <pc:sldMk cId="0" sldId="259"/>
            <ac:spMk id="5" creationId="{00000000-0000-0000-0000-000000000000}"/>
          </ac:spMkLst>
        </pc:spChg>
        <pc:spChg chg="add mod">
          <ac:chgData name="Sumit Mishra" userId="9b559d5ede788cca" providerId="LiveId" clId="{84DFBEC8-9AB1-474B-8ADD-045F733CD80A}" dt="2026-02-05T16:14:23.717" v="4" actId="207"/>
          <ac:spMkLst>
            <pc:docMk/>
            <pc:sldMk cId="0" sldId="259"/>
            <ac:spMk id="10" creationId="{E8D9055D-2DB7-257A-219B-2BF265041EDE}"/>
          </ac:spMkLst>
        </pc:spChg>
        <pc:picChg chg="mod">
          <ac:chgData name="Sumit Mishra" userId="9b559d5ede788cca" providerId="LiveId" clId="{84DFBEC8-9AB1-474B-8ADD-045F733CD80A}" dt="2026-02-05T16:16:05.894" v="10" actId="1036"/>
          <ac:picMkLst>
            <pc:docMk/>
            <pc:sldMk cId="0" sldId="259"/>
            <ac:picMk id="4" creationId="{00000000-0000-0000-0000-000000000000}"/>
          </ac:picMkLst>
        </pc:picChg>
      </pc:sldChg>
      <pc:sldChg chg="addSp modSp mod">
        <pc:chgData name="Sumit Mishra" userId="9b559d5ede788cca" providerId="LiveId" clId="{84DFBEC8-9AB1-474B-8ADD-045F733CD80A}" dt="2026-02-05T16:14:40.504" v="6" actId="207"/>
        <pc:sldMkLst>
          <pc:docMk/>
          <pc:sldMk cId="0" sldId="260"/>
        </pc:sldMkLst>
        <pc:spChg chg="add mod">
          <ac:chgData name="Sumit Mishra" userId="9b559d5ede788cca" providerId="LiveId" clId="{84DFBEC8-9AB1-474B-8ADD-045F733CD80A}" dt="2026-02-05T16:14:40.504" v="6" actId="207"/>
          <ac:spMkLst>
            <pc:docMk/>
            <pc:sldMk cId="0" sldId="260"/>
            <ac:spMk id="10" creationId="{9AF29EEC-6D5D-FAD8-11E4-399BD97BFF16}"/>
          </ac:spMkLst>
        </pc:spChg>
      </pc:sldChg>
      <pc:sldChg chg="addSp modSp mod">
        <pc:chgData name="Sumit Mishra" userId="9b559d5ede788cca" providerId="LiveId" clId="{84DFBEC8-9AB1-474B-8ADD-045F733CD80A}" dt="2026-02-05T16:14:57.600" v="8" actId="207"/>
        <pc:sldMkLst>
          <pc:docMk/>
          <pc:sldMk cId="0" sldId="261"/>
        </pc:sldMkLst>
        <pc:spChg chg="add mod">
          <ac:chgData name="Sumit Mishra" userId="9b559d5ede788cca" providerId="LiveId" clId="{84DFBEC8-9AB1-474B-8ADD-045F733CD80A}" dt="2026-02-05T16:14:57.600" v="8" actId="207"/>
          <ac:spMkLst>
            <pc:docMk/>
            <pc:sldMk cId="0" sldId="261"/>
            <ac:spMk id="17" creationId="{94FB3A0D-B729-3A90-515B-3473B2A2134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942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234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Email Triage Agent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22953"/>
            <a:ext cx="63983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Generative AI based Email Classification &amp; Response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1744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</a:t>
            </a: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Sumit Mishra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a concise overview for product managers and engineering teams evaluating an AI email triage solution.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6904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Problem Statement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2250519"/>
            <a:ext cx="3675817" cy="2588300"/>
          </a:xfrm>
          <a:prstGeom prst="roundRect">
            <a:avLst>
              <a:gd name="adj" fmla="val 565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93790" y="2220039"/>
            <a:ext cx="3675817" cy="121920"/>
          </a:xfrm>
          <a:prstGeom prst="roundRect">
            <a:avLst>
              <a:gd name="adj" fmla="val 74233"/>
            </a:avLst>
          </a:prstGeom>
          <a:solidFill>
            <a:srgbClr val="0070C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308443" y="1927384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0070C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502396" y="2088952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39654" y="278915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High volume of emails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9654" y="3248501"/>
            <a:ext cx="3184088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Inboxes are flooded with requests, updates, and notifications that consume team time.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4674275" y="2250519"/>
            <a:ext cx="3675936" cy="2588300"/>
          </a:xfrm>
          <a:prstGeom prst="roundRect">
            <a:avLst>
              <a:gd name="adj" fmla="val 565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4674275" y="2220039"/>
            <a:ext cx="3675936" cy="121920"/>
          </a:xfrm>
          <a:prstGeom prst="roundRect">
            <a:avLst>
              <a:gd name="adj" fmla="val 74233"/>
            </a:avLst>
          </a:prstGeom>
          <a:solidFill>
            <a:srgbClr val="0070C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6189047" y="1927384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0070C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383000" y="2088952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4920139" y="2789158"/>
            <a:ext cx="302097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Manual processing is slow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4920139" y="3248501"/>
            <a:ext cx="3184208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 review creates bottlenecks and inconsistent triage decisions across teams.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93790" y="5366623"/>
            <a:ext cx="7556421" cy="1916073"/>
          </a:xfrm>
          <a:prstGeom prst="roundRect">
            <a:avLst>
              <a:gd name="adj" fmla="val 763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93790" y="5336143"/>
            <a:ext cx="7556421" cy="121920"/>
          </a:xfrm>
          <a:prstGeom prst="roundRect">
            <a:avLst>
              <a:gd name="adj" fmla="val 74233"/>
            </a:avLst>
          </a:prstGeom>
          <a:solidFill>
            <a:srgbClr val="0070C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5"/>
          <p:cNvSpPr/>
          <p:nvPr/>
        </p:nvSpPr>
        <p:spPr>
          <a:xfrm>
            <a:off x="4248805" y="5043488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0070C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4442758" y="5205055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1039654" y="5905262"/>
            <a:ext cx="374915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Important emails may be missed</a:t>
            </a:r>
            <a:endParaRPr lang="en-US" sz="2100" dirty="0"/>
          </a:p>
        </p:txBody>
      </p:sp>
      <p:sp>
        <p:nvSpPr>
          <p:cNvPr id="21" name="Text 18"/>
          <p:cNvSpPr/>
          <p:nvPr/>
        </p:nvSpPr>
        <p:spPr>
          <a:xfrm>
            <a:off x="1039654" y="6364605"/>
            <a:ext cx="7064693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issues can slip through, increasing risk and degrading customer experience.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734" y="774025"/>
            <a:ext cx="4677132" cy="584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Proposed Solution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256734" y="1590080"/>
            <a:ext cx="7603331" cy="1350645"/>
          </a:xfrm>
          <a:prstGeom prst="roundRect">
            <a:avLst>
              <a:gd name="adj" fmla="val 5818"/>
            </a:avLst>
          </a:prstGeom>
          <a:solidFill>
            <a:srgbClr val="FFFFFF"/>
          </a:solidFill>
          <a:ln w="22860">
            <a:solidFill>
              <a:srgbClr val="B2D0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279594" y="1612940"/>
            <a:ext cx="187047" cy="1304925"/>
          </a:xfrm>
          <a:prstGeom prst="roundRect">
            <a:avLst>
              <a:gd name="adj" fmla="val 27343"/>
            </a:avLst>
          </a:prstGeom>
          <a:solidFill>
            <a:srgbClr val="CCEA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620947" y="1799987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Intent Detection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620947" y="2184797"/>
            <a:ext cx="7216259" cy="546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Classify incoming messages by purpose (support, billing, feedback, security) using transformer-based models.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537365" y="3095030"/>
            <a:ext cx="7322701" cy="1350645"/>
          </a:xfrm>
          <a:prstGeom prst="roundRect">
            <a:avLst>
              <a:gd name="adj" fmla="val 5818"/>
            </a:avLst>
          </a:prstGeom>
          <a:solidFill>
            <a:srgbClr val="FFFFFF"/>
          </a:solidFill>
          <a:ln w="22860">
            <a:solidFill>
              <a:srgbClr val="B2D0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6560225" y="3117890"/>
            <a:ext cx="187047" cy="1304925"/>
          </a:xfrm>
          <a:prstGeom prst="roundRect">
            <a:avLst>
              <a:gd name="adj" fmla="val 27343"/>
            </a:avLst>
          </a:prstGeom>
          <a:solidFill>
            <a:srgbClr val="CCEA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901577" y="3304937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Priority Assignment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901577" y="3689747"/>
            <a:ext cx="6935629" cy="546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 urgency and business impact to route messages into low / medium / high lanes.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817995" y="4599980"/>
            <a:ext cx="7042071" cy="1350645"/>
          </a:xfrm>
          <a:prstGeom prst="roundRect">
            <a:avLst>
              <a:gd name="adj" fmla="val 5818"/>
            </a:avLst>
          </a:prstGeom>
          <a:solidFill>
            <a:srgbClr val="FFFFFF"/>
          </a:solidFill>
          <a:ln w="22860">
            <a:solidFill>
              <a:srgbClr val="B2D0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6840855" y="4622840"/>
            <a:ext cx="187047" cy="1304925"/>
          </a:xfrm>
          <a:prstGeom prst="roundRect">
            <a:avLst>
              <a:gd name="adj" fmla="val 27343"/>
            </a:avLst>
          </a:prstGeom>
          <a:solidFill>
            <a:srgbClr val="CCEA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182207" y="4809887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Auto Reply Generation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182207" y="5194697"/>
            <a:ext cx="6654998" cy="546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concise, context-aware replies with editable templates and confidence metadata for human review when needed.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7098625" y="6104930"/>
            <a:ext cx="6761440" cy="1350645"/>
          </a:xfrm>
          <a:prstGeom prst="roundRect">
            <a:avLst>
              <a:gd name="adj" fmla="val 5818"/>
            </a:avLst>
          </a:prstGeom>
          <a:solidFill>
            <a:srgbClr val="FFFFFF"/>
          </a:solidFill>
          <a:ln w="22860">
            <a:solidFill>
              <a:srgbClr val="B2D0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121485" y="6127790"/>
            <a:ext cx="187047" cy="1304925"/>
          </a:xfrm>
          <a:prstGeom prst="roundRect">
            <a:avLst>
              <a:gd name="adj" fmla="val 27343"/>
            </a:avLst>
          </a:prstGeom>
          <a:solidFill>
            <a:srgbClr val="CCEA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462838" y="6314837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Escalation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462838" y="6699647"/>
            <a:ext cx="6374368" cy="546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escalate critical or uncertain items to on-call engineers or product owners with conversation summary and suggested actions.</a:t>
            </a:r>
            <a:endParaRPr lang="en-US" sz="14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B45E48-BA20-66CA-CE31-AA05D7670FFF}"/>
              </a:ext>
            </a:extLst>
          </p:cNvPr>
          <p:cNvSpPr txBox="1"/>
          <p:nvPr/>
        </p:nvSpPr>
        <p:spPr>
          <a:xfrm>
            <a:off x="12777537" y="7712242"/>
            <a:ext cx="1768642" cy="48002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45" y="374571"/>
            <a:ext cx="11625143" cy="23181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6845" y="2781300"/>
            <a:ext cx="4846201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Low Priority — Auto Reply Workflow</a:t>
            </a:r>
            <a:endParaRPr lang="en-US" sz="2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27" y="3310302"/>
            <a:ext cx="3912632" cy="45567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70076" y="5288399"/>
            <a:ext cx="8790980" cy="139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 handling for routine requests (FAQ, scheduling, acknowledgements). Workflow:</a:t>
            </a:r>
            <a:endParaRPr lang="en-US" sz="900" dirty="0"/>
          </a:p>
        </p:txBody>
      </p:sp>
      <p:sp>
        <p:nvSpPr>
          <p:cNvPr id="6" name="Text 2"/>
          <p:cNvSpPr/>
          <p:nvPr/>
        </p:nvSpPr>
        <p:spPr>
          <a:xfrm>
            <a:off x="5370076" y="5481399"/>
            <a:ext cx="8790980" cy="559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 intent → match template</a:t>
            </a:r>
            <a:endParaRPr lang="en-US" sz="900" dirty="0"/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 personalized fields (name, ticket ID)</a:t>
            </a:r>
            <a:endParaRPr lang="en-US" sz="900" dirty="0"/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Send immediate auto-reply with next steps</a:t>
            </a:r>
            <a:endParaRPr lang="en-US" sz="900" dirty="0"/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Archive or label for metrics and review</a:t>
            </a:r>
            <a:endParaRPr lang="en-US" sz="900" dirty="0"/>
          </a:p>
        </p:txBody>
      </p:sp>
      <p:sp>
        <p:nvSpPr>
          <p:cNvPr id="7" name="Shape 3"/>
          <p:cNvSpPr/>
          <p:nvPr/>
        </p:nvSpPr>
        <p:spPr>
          <a:xfrm>
            <a:off x="5370076" y="6107620"/>
            <a:ext cx="8790980" cy="342424"/>
          </a:xfrm>
          <a:prstGeom prst="roundRect">
            <a:avLst>
              <a:gd name="adj" fmla="val 14204"/>
            </a:avLst>
          </a:prstGeom>
          <a:solidFill>
            <a:srgbClr val="B3D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805" y="6257638"/>
            <a:ext cx="144661" cy="11572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46194" y="6195607"/>
            <a:ext cx="8299133" cy="139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for transparency: include confidence score and edit option for each auto-generated reply.</a:t>
            </a:r>
            <a:endParaRPr lang="en-US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D9055D-2DB7-257A-219B-2BF265041EDE}"/>
              </a:ext>
            </a:extLst>
          </p:cNvPr>
          <p:cNvSpPr txBox="1"/>
          <p:nvPr/>
        </p:nvSpPr>
        <p:spPr>
          <a:xfrm>
            <a:off x="12729411" y="7567863"/>
            <a:ext cx="1804736" cy="66173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39" y="516969"/>
            <a:ext cx="9985891" cy="2660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939" y="3308866"/>
            <a:ext cx="4976336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High Priority — Escalation Flow</a:t>
            </a:r>
            <a:endParaRPr lang="en-US" sz="2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739" y="3979545"/>
            <a:ext cx="6400443" cy="38402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43455" y="4887516"/>
            <a:ext cx="4436507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messages require immediate human attention. Escalation steps: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9543455" y="5332095"/>
            <a:ext cx="4436507" cy="731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Auto-detect critical intent or low confidence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2"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compact summary + root-cause hints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3"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Attach relevant context (attachments, previous threads)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4"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Notify on-call via Slack/email with direct link</a:t>
            </a:r>
            <a:endParaRPr lang="en-US" sz="1100" dirty="0"/>
          </a:p>
        </p:txBody>
      </p:sp>
      <p:sp>
        <p:nvSpPr>
          <p:cNvPr id="7" name="Shape 3"/>
          <p:cNvSpPr/>
          <p:nvPr/>
        </p:nvSpPr>
        <p:spPr>
          <a:xfrm>
            <a:off x="9543455" y="6162372"/>
            <a:ext cx="4436507" cy="637937"/>
          </a:xfrm>
          <a:prstGeom prst="roundRect">
            <a:avLst>
              <a:gd name="adj" fmla="val 9283"/>
            </a:avLst>
          </a:prstGeom>
          <a:solidFill>
            <a:srgbClr val="B3D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425" y="6360016"/>
            <a:ext cx="176212" cy="14097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001607" y="6285245"/>
            <a:ext cx="3837384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 safety: configurable rules and override paths ensure correct routing for security or legal incidents.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F29EEC-6D5D-FAD8-11E4-399BD97BFF16}"/>
              </a:ext>
            </a:extLst>
          </p:cNvPr>
          <p:cNvSpPr txBox="1"/>
          <p:nvPr/>
        </p:nvSpPr>
        <p:spPr>
          <a:xfrm>
            <a:off x="12801600" y="7652084"/>
            <a:ext cx="1828800" cy="4812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4498"/>
            <a:ext cx="536817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Conclusion &amp; Next Steps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80190" y="1657945"/>
            <a:ext cx="2396252" cy="3343156"/>
          </a:xfrm>
          <a:prstGeom prst="roundRect">
            <a:avLst>
              <a:gd name="adj" fmla="val 3578"/>
            </a:avLst>
          </a:prstGeom>
          <a:solidFill>
            <a:srgbClr val="CCEAFF"/>
          </a:solidFill>
          <a:ln w="7620">
            <a:solidFill>
              <a:srgbClr val="B2D0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91883" y="1869638"/>
            <a:ext cx="1972866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Automates email handling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91883" y="2617470"/>
            <a:ext cx="1972866" cy="1861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manual triage and repetitive responses by routing predictable traffic to automated flows.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860155" y="1657945"/>
            <a:ext cx="2396371" cy="3343156"/>
          </a:xfrm>
          <a:prstGeom prst="roundRect">
            <a:avLst>
              <a:gd name="adj" fmla="val 3578"/>
            </a:avLst>
          </a:prstGeom>
          <a:solidFill>
            <a:srgbClr val="CCEAFF"/>
          </a:solidFill>
          <a:ln w="7620">
            <a:solidFill>
              <a:srgbClr val="B2D0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9071848" y="1869638"/>
            <a:ext cx="1972985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Improves response speed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071848" y="2617470"/>
            <a:ext cx="1972985" cy="1861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Immediate replies and prioritized escalation lower time-to-resolution for customers and internal teams.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40239" y="1657945"/>
            <a:ext cx="2396252" cy="3343156"/>
          </a:xfrm>
          <a:prstGeom prst="roundRect">
            <a:avLst>
              <a:gd name="adj" fmla="val 3578"/>
            </a:avLst>
          </a:prstGeom>
          <a:solidFill>
            <a:srgbClr val="CCEAFF"/>
          </a:solidFill>
          <a:ln w="7620">
            <a:solidFill>
              <a:srgbClr val="B2D0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1651933" y="1869638"/>
            <a:ext cx="1972866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Clear decision logic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1651933" y="2617470"/>
            <a:ext cx="1972866" cy="2171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Transparent confidence scores, audit trails, and rules make outcomes explainable and auditable.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80190" y="5184815"/>
            <a:ext cx="7556302" cy="1472922"/>
          </a:xfrm>
          <a:prstGeom prst="roundRect">
            <a:avLst>
              <a:gd name="adj" fmla="val 5821"/>
            </a:avLst>
          </a:prstGeom>
          <a:solidFill>
            <a:srgbClr val="CCEAFF"/>
          </a:solidFill>
          <a:ln w="7620">
            <a:solidFill>
              <a:srgbClr val="B2D0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491883" y="5396508"/>
            <a:ext cx="367034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Student-level &amp; industry relevant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91883" y="5825490"/>
            <a:ext cx="7132915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supports research-grade models while meeting production constraints for reliability and compliance.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280190" y="6864429"/>
            <a:ext cx="755642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Suggested next steps: pilot with a focused mailbox, collect metrics (precision, recall, MTTR), iterate templates and escalation rules, then scale.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FB3A0D-B729-3A90-515B-3473B2A21346}"/>
              </a:ext>
            </a:extLst>
          </p:cNvPr>
          <p:cNvSpPr txBox="1"/>
          <p:nvPr/>
        </p:nvSpPr>
        <p:spPr>
          <a:xfrm>
            <a:off x="12777537" y="7652084"/>
            <a:ext cx="1949116" cy="57751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398</Words>
  <Application>Microsoft Office PowerPoint</Application>
  <PresentationFormat>Custom</PresentationFormat>
  <Paragraphs>52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Crimson Text Bold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Sumit Mishra</cp:lastModifiedBy>
  <cp:revision>1</cp:revision>
  <dcterms:created xsi:type="dcterms:W3CDTF">2026-02-05T16:10:53Z</dcterms:created>
  <dcterms:modified xsi:type="dcterms:W3CDTF">2026-02-05T16:16:21Z</dcterms:modified>
</cp:coreProperties>
</file>